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5" r:id="rId27"/>
    <p:sldId id="282" r:id="rId28"/>
    <p:sldId id="281" r:id="rId29"/>
    <p:sldId id="283" r:id="rId30"/>
    <p:sldId id="288" r:id="rId31"/>
    <p:sldId id="289" r:id="rId32"/>
    <p:sldId id="291" r:id="rId33"/>
    <p:sldId id="290" r:id="rId34"/>
    <p:sldId id="292" r:id="rId35"/>
    <p:sldId id="293" r:id="rId36"/>
    <p:sldId id="294" r:id="rId37"/>
    <p:sldId id="287" r:id="rId38"/>
    <p:sldId id="271" r:id="rId39"/>
    <p:sldId id="286"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p>
            <a:fld id="{25E2A0C7-3D36-401C-A3EE-291D4756B034}" type="datetimeFigureOut">
              <a:rPr lang="en-US" smtClean="0"/>
              <a:t>6/28/2022</a:t>
            </a:fld>
            <a:endParaRPr lang="en-US"/>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4834B1E-98D3-48E1-AD7E-D0565F7632FF}" type="slidenum">
              <a:rPr lang="en-US" smtClean="0"/>
              <a:t>‹#›</a:t>
            </a:fld>
            <a:endParaRPr lang="en-US"/>
          </a:p>
        </p:txBody>
      </p:sp>
      <p:sp>
        <p:nvSpPr>
          <p:cNvPr id="12" name="عنصر نائب للتذييل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25E2A0C7-3D36-401C-A3EE-291D4756B034}" type="datetimeFigureOut">
              <a:rPr lang="en-US" smtClean="0"/>
              <a:t>6/28/2022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4834B1E-98D3-48E1-AD7E-D0565F7632F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p>
            <a:fld id="{25E2A0C7-3D36-401C-A3EE-291D4756B034}" type="datetimeFigureOut">
              <a:rPr lang="en-US" smtClean="0"/>
              <a:t>6/28/2022</a:t>
            </a:fld>
            <a:endParaRPr lang="en-US"/>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4834B1E-98D3-48E1-AD7E-D0565F7632FF}" type="slidenum">
              <a:rPr lang="en-US" smtClean="0"/>
              <a:t>‹#›</a:t>
            </a:fld>
            <a:endParaRPr lang="en-US"/>
          </a:p>
        </p:txBody>
      </p:sp>
      <p:sp>
        <p:nvSpPr>
          <p:cNvPr id="10" name="عنصر نائب للتذييل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عنصر نائب للتاريخ 4"/>
          <p:cNvSpPr>
            <a:spLocks noGrp="1"/>
          </p:cNvSpPr>
          <p:nvPr>
            <p:ph type="dt" sz="half" idx="10"/>
          </p:nvPr>
        </p:nvSpPr>
        <p:spPr/>
        <p:txBody>
          <a:bodyPr/>
          <a:lstStyle/>
          <a:p>
            <a:fld id="{25E2A0C7-3D36-401C-A3EE-291D4756B034}" type="datetimeFigureOut">
              <a:rPr lang="en-US" smtClean="0"/>
              <a:t>6/28/2022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a:xfrm>
            <a:off x="8641080" y="6514568"/>
            <a:ext cx="464288" cy="274320"/>
          </a:xfrm>
        </p:spPr>
        <p:txBody>
          <a:bodyPr/>
          <a:lstStyle/>
          <a:p>
            <a:fld id="{E4834B1E-98D3-48E1-AD7E-D0565F7632FF}" type="slidenum">
              <a:rPr lang="en-US" smtClean="0"/>
              <a:t>‹#›</a:t>
            </a:fld>
            <a:endParaRPr lang="en-US"/>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7" name="عنصر نائب للتاريخ 6"/>
          <p:cNvSpPr>
            <a:spLocks noGrp="1"/>
          </p:cNvSpPr>
          <p:nvPr>
            <p:ph type="dt" sz="half" idx="10"/>
          </p:nvPr>
        </p:nvSpPr>
        <p:spPr/>
        <p:txBody>
          <a:bodyPr/>
          <a:lstStyle/>
          <a:p>
            <a:fld id="{25E2A0C7-3D36-401C-A3EE-291D4756B034}" type="datetimeFigureOut">
              <a:rPr lang="en-US" smtClean="0"/>
              <a:t>6/28/2022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a:xfrm>
            <a:off x="8641080" y="6514568"/>
            <a:ext cx="464288" cy="274320"/>
          </a:xfrm>
        </p:spPr>
        <p:txBody>
          <a:bodyPr/>
          <a:lstStyle/>
          <a:p>
            <a:fld id="{E4834B1E-98D3-48E1-AD7E-D0565F7632F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p>
            <a:r>
              <a:rPr kumimoji="0" lang="ar-SA"/>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5E2A0C7-3D36-401C-A3EE-291D4756B034}" type="datetimeFigureOut">
              <a:rPr lang="en-US" smtClean="0"/>
              <a:t>6/28/2022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E4834B1E-98D3-48E1-AD7E-D0565F7632FF}" type="slidenum">
              <a:rPr lang="en-US" smtClean="0"/>
              <a:t>‹#›</a:t>
            </a:fld>
            <a:endParaRPr lang="en-US"/>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5E2A0C7-3D36-401C-A3EE-291D4756B034}" type="datetimeFigureOut">
              <a:rPr lang="en-US" smtClean="0"/>
              <a:t>6/28/2022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E4834B1E-98D3-48E1-AD7E-D0565F7632F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p>
            <a:fld id="{25E2A0C7-3D36-401C-A3EE-291D4756B034}" type="datetimeFigureOut">
              <a:rPr lang="en-US" smtClean="0"/>
              <a:t>6/28/2022</a:t>
            </a:fld>
            <a:endParaRPr lang="en-US"/>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4834B1E-98D3-48E1-AD7E-D0565F7632FF}" type="slidenum">
              <a:rPr lang="en-US" smtClean="0"/>
              <a:t>‹#›</a:t>
            </a:fld>
            <a:endParaRPr lang="en-US"/>
          </a:p>
        </p:txBody>
      </p:sp>
      <p:sp>
        <p:nvSpPr>
          <p:cNvPr id="11" name="عنصر نائب للتذييل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p>
            <a:fld id="{25E2A0C7-3D36-401C-A3EE-291D4756B034}" type="datetimeFigureOut">
              <a:rPr lang="en-US" smtClean="0"/>
              <a:t>6/28/2022</a:t>
            </a:fld>
            <a:endParaRPr lang="en-US"/>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4834B1E-98D3-48E1-AD7E-D0565F7632FF}" type="slidenum">
              <a:rPr lang="en-US" smtClean="0"/>
              <a:t>‹#›</a:t>
            </a:fld>
            <a:endParaRPr lang="en-US"/>
          </a:p>
        </p:txBody>
      </p:sp>
      <p:sp>
        <p:nvSpPr>
          <p:cNvPr id="10" name="عنصر نائب للتذييل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25E2A0C7-3D36-401C-A3EE-291D4756B034}" type="datetimeFigureOut">
              <a:rPr lang="en-US" smtClean="0"/>
              <a:t>6/28/2022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4834B1E-98D3-48E1-AD7E-D0565F7632F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25E2A0C7-3D36-401C-A3EE-291D4756B034}" type="datetimeFigureOut">
              <a:rPr lang="en-US" smtClean="0"/>
              <a:t>6/28/2022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4834B1E-98D3-48E1-AD7E-D0565F7632F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25E2A0C7-3D36-401C-A3EE-291D4756B034}" type="datetimeFigureOut">
              <a:rPr lang="en-US" smtClean="0"/>
              <a:t>6/28/2022</a:t>
            </a:fld>
            <a:endParaRPr lang="en-US"/>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4834B1E-98D3-48E1-AD7E-D0565F7632FF}" type="slidenum">
              <a:rPr lang="en-US" smtClean="0"/>
              <a:t>‹#›</a:t>
            </a:fld>
            <a:endParaRPr lang="en-US"/>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09600" y="1371600"/>
            <a:ext cx="7772400" cy="1470025"/>
          </a:xfrm>
        </p:spPr>
        <p:txBody>
          <a:bodyPr>
            <a:normAutofit fontScale="90000"/>
          </a:bodyPr>
          <a:lstStyle/>
          <a:p>
            <a:r>
              <a:rPr lang="en-US" dirty="0"/>
              <a:t>Electricity Interconnection for Sustainable Renewable Energy ( case studies)</a:t>
            </a:r>
          </a:p>
        </p:txBody>
      </p:sp>
      <p:sp>
        <p:nvSpPr>
          <p:cNvPr id="3" name="عنوان فرعي 2"/>
          <p:cNvSpPr>
            <a:spLocks noGrp="1"/>
          </p:cNvSpPr>
          <p:nvPr>
            <p:ph type="subTitle" idx="1"/>
          </p:nvPr>
        </p:nvSpPr>
        <p:spPr>
          <a:xfrm>
            <a:off x="1219200" y="3352800"/>
            <a:ext cx="6560234" cy="1752600"/>
          </a:xfrm>
        </p:spPr>
        <p:txBody>
          <a:bodyPr>
            <a:normAutofit fontScale="85000" lnSpcReduction="20000"/>
          </a:bodyPr>
          <a:lstStyle/>
          <a:p>
            <a:pPr algn="ctr"/>
            <a:r>
              <a:rPr lang="en-US" dirty="0"/>
              <a:t>Dr. </a:t>
            </a:r>
            <a:r>
              <a:rPr lang="en-US" dirty="0" err="1"/>
              <a:t>Jumana</a:t>
            </a:r>
            <a:r>
              <a:rPr lang="en-US" dirty="0"/>
              <a:t> </a:t>
            </a:r>
            <a:r>
              <a:rPr lang="en-US" dirty="0" err="1"/>
              <a:t>Alshawawreh</a:t>
            </a:r>
            <a:endParaRPr lang="en-US" dirty="0"/>
          </a:p>
          <a:p>
            <a:pPr algn="ctr"/>
            <a:r>
              <a:rPr lang="en-US" dirty="0"/>
              <a:t>Associate Professor</a:t>
            </a:r>
          </a:p>
          <a:p>
            <a:pPr algn="ctr"/>
            <a:r>
              <a:rPr lang="en-US" dirty="0"/>
              <a:t>Electrical Power Engineering Department </a:t>
            </a:r>
          </a:p>
          <a:p>
            <a:pPr algn="ctr"/>
            <a:r>
              <a:rPr lang="en-US" dirty="0" err="1"/>
              <a:t>Tafila</a:t>
            </a:r>
            <a:r>
              <a:rPr lang="en-US" dirty="0"/>
              <a:t> Technical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dirty="0"/>
              <a:t>Main outlines</a:t>
            </a:r>
          </a:p>
        </p:txBody>
      </p:sp>
      <p:sp>
        <p:nvSpPr>
          <p:cNvPr id="3" name="عنصر نائب للمحتوى 2"/>
          <p:cNvSpPr>
            <a:spLocks noGrp="1"/>
          </p:cNvSpPr>
          <p:nvPr>
            <p:ph idx="1"/>
          </p:nvPr>
        </p:nvSpPr>
        <p:spPr/>
        <p:txBody>
          <a:bodyPr>
            <a:normAutofit fontScale="92500" lnSpcReduction="10000"/>
          </a:bodyPr>
          <a:lstStyle/>
          <a:p>
            <a:pPr lvl="0"/>
            <a:r>
              <a:rPr lang="en-US" dirty="0"/>
              <a:t>Global Energy Interconnection definition</a:t>
            </a:r>
          </a:p>
          <a:p>
            <a:pPr lvl="0"/>
            <a:r>
              <a:rPr lang="en-US" dirty="0"/>
              <a:t>Benefits of global energy interconnection.</a:t>
            </a:r>
          </a:p>
          <a:p>
            <a:pPr lvl="0"/>
            <a:r>
              <a:rPr lang="en-US" dirty="0"/>
              <a:t>Global Large Power Interconnections in : North America, Latin America, Africa, Europe and Northeast Asia. </a:t>
            </a:r>
          </a:p>
          <a:p>
            <a:pPr lvl="0"/>
            <a:r>
              <a:rPr lang="en-US" dirty="0"/>
              <a:t>Power system network interconnections and power flow controllers.</a:t>
            </a:r>
          </a:p>
          <a:p>
            <a:pPr lvl="0"/>
            <a:r>
              <a:rPr lang="en-US" dirty="0"/>
              <a:t> Case study: Danish power sector. </a:t>
            </a:r>
          </a:p>
          <a:p>
            <a:pPr lvl="0"/>
            <a:r>
              <a:rPr lang="en-US" dirty="0"/>
              <a:t>Congestion in interconnected power systems.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Global Energy Interconnection</a:t>
            </a:r>
          </a:p>
        </p:txBody>
      </p:sp>
      <p:sp>
        <p:nvSpPr>
          <p:cNvPr id="3" name="عنصر نائب للمحتوى 2"/>
          <p:cNvSpPr>
            <a:spLocks noGrp="1"/>
          </p:cNvSpPr>
          <p:nvPr>
            <p:ph idx="1"/>
          </p:nvPr>
        </p:nvSpPr>
        <p:spPr/>
        <p:txBody>
          <a:bodyPr/>
          <a:lstStyle/>
          <a:p>
            <a:r>
              <a:rPr lang="en-US" dirty="0"/>
              <a:t>The idea of global power grid interconnections</a:t>
            </a:r>
          </a:p>
          <a:p>
            <a:r>
              <a:rPr lang="en-US" dirty="0"/>
              <a:t>was originated in the first half of the 20th century by Buckminster</a:t>
            </a:r>
          </a:p>
          <a:p>
            <a:r>
              <a:rPr lang="en-US" dirty="0"/>
              <a:t> Later, the concept of the global grid was acknowledged by the United Nations (UN) in1969 at the World Game Seminar.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Global Energy Interconnection</a:t>
            </a:r>
          </a:p>
        </p:txBody>
      </p:sp>
      <p:sp>
        <p:nvSpPr>
          <p:cNvPr id="3" name="عنصر نائب للمحتوى 2"/>
          <p:cNvSpPr>
            <a:spLocks noGrp="1"/>
          </p:cNvSpPr>
          <p:nvPr>
            <p:ph idx="1"/>
          </p:nvPr>
        </p:nvSpPr>
        <p:spPr/>
        <p:txBody>
          <a:bodyPr>
            <a:normAutofit fontScale="92500" lnSpcReduction="20000"/>
          </a:bodyPr>
          <a:lstStyle/>
          <a:p>
            <a:r>
              <a:rPr lang="en-US" dirty="0"/>
              <a:t>Global energy interconnection (GEI) is a vision of globally interconnected power grids, which can become a platform for large-scale development, transmission and consumption of clean, renewable energy worldwide. Ultra high voltage technology (UHV) can support long-distance power transmission with high efficiency, low losses, and stability, allowing electricity generated from clean energy to be sent to people currently without access to electricity, or using electricity supplied by fossil fuels.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Global Energy Consumption</a:t>
            </a:r>
          </a:p>
        </p:txBody>
      </p:sp>
      <p:pic>
        <p:nvPicPr>
          <p:cNvPr id="1026" name="Picture 2"/>
          <p:cNvPicPr>
            <a:picLocks noGrp="1" noChangeAspect="1" noChangeArrowheads="1"/>
          </p:cNvPicPr>
          <p:nvPr>
            <p:ph idx="1"/>
          </p:nvPr>
        </p:nvPicPr>
        <p:blipFill>
          <a:blip r:embed="rId2"/>
          <a:stretch>
            <a:fillRect/>
          </a:stretch>
        </p:blipFill>
        <p:spPr bwMode="auto">
          <a:xfrm>
            <a:off x="1028700" y="2137569"/>
            <a:ext cx="7086600" cy="35433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Energy Consumption [2018]</a:t>
            </a:r>
          </a:p>
        </p:txBody>
      </p:sp>
      <p:pic>
        <p:nvPicPr>
          <p:cNvPr id="2050" name="Picture 2"/>
          <p:cNvPicPr>
            <a:picLocks noGrp="1" noChangeAspect="1" noChangeArrowheads="1"/>
          </p:cNvPicPr>
          <p:nvPr>
            <p:ph idx="1"/>
          </p:nvPr>
        </p:nvPicPr>
        <p:blipFill>
          <a:blip r:embed="rId2"/>
          <a:stretch>
            <a:fillRect/>
          </a:stretch>
        </p:blipFill>
        <p:spPr bwMode="auto">
          <a:xfrm>
            <a:off x="1290883" y="1646238"/>
            <a:ext cx="6562233" cy="452596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Worldwide Distribution of RE</a:t>
            </a:r>
          </a:p>
        </p:txBody>
      </p:sp>
      <p:pic>
        <p:nvPicPr>
          <p:cNvPr id="3074" name="Picture 2"/>
          <p:cNvPicPr>
            <a:picLocks noGrp="1" noChangeAspect="1" noChangeArrowheads="1"/>
          </p:cNvPicPr>
          <p:nvPr>
            <p:ph idx="1"/>
          </p:nvPr>
        </p:nvPicPr>
        <p:blipFill>
          <a:blip r:embed="rId2"/>
          <a:stretch>
            <a:fillRect/>
          </a:stretch>
        </p:blipFill>
        <p:spPr bwMode="auto">
          <a:xfrm>
            <a:off x="1255983" y="1646238"/>
            <a:ext cx="6632034" cy="4525962"/>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Benefits of global energy interconnection</a:t>
            </a:r>
          </a:p>
        </p:txBody>
      </p:sp>
      <p:pic>
        <p:nvPicPr>
          <p:cNvPr id="4098" name="Picture 2"/>
          <p:cNvPicPr>
            <a:picLocks noGrp="1" noChangeAspect="1" noChangeArrowheads="1"/>
          </p:cNvPicPr>
          <p:nvPr>
            <p:ph idx="1"/>
          </p:nvPr>
        </p:nvPicPr>
        <p:blipFill>
          <a:blip r:embed="rId2"/>
          <a:srcRect/>
          <a:stretch>
            <a:fillRect/>
          </a:stretch>
        </p:blipFill>
        <p:spPr bwMode="auto">
          <a:xfrm>
            <a:off x="457200" y="1600200"/>
            <a:ext cx="8229600" cy="43434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dirty="0"/>
              <a:t>Global Large Power Interconnections</a:t>
            </a:r>
          </a:p>
        </p:txBody>
      </p:sp>
      <p:sp>
        <p:nvSpPr>
          <p:cNvPr id="3" name="عنصر نائب للمحتوى 2"/>
          <p:cNvSpPr>
            <a:spLocks noGrp="1"/>
          </p:cNvSpPr>
          <p:nvPr>
            <p:ph idx="1"/>
          </p:nvPr>
        </p:nvSpPr>
        <p:spPr/>
        <p:txBody>
          <a:bodyPr/>
          <a:lstStyle/>
          <a:p>
            <a:r>
              <a:rPr lang="en-US" dirty="0"/>
              <a:t>North America:</a:t>
            </a:r>
          </a:p>
          <a:p>
            <a:pPr>
              <a:buNone/>
            </a:pPr>
            <a:r>
              <a:rPr lang="en-US" dirty="0"/>
              <a:t>    In eastern North America, the total capacity of the synchronous power grids is more than 760 GW installed over 5.2 million km2 of area. These synchronous power grids are the largest installed capacity globally, having 500 kV network and consisting of few 750 kV power networks.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North America: </a:t>
            </a:r>
          </a:p>
        </p:txBody>
      </p:sp>
      <p:sp>
        <p:nvSpPr>
          <p:cNvPr id="3" name="عنصر نائب للمحتوى 2"/>
          <p:cNvSpPr>
            <a:spLocks noGrp="1"/>
          </p:cNvSpPr>
          <p:nvPr>
            <p:ph idx="1"/>
          </p:nvPr>
        </p:nvSpPr>
        <p:spPr>
          <a:xfrm>
            <a:off x="304800" y="1600200"/>
            <a:ext cx="8382000" cy="4525963"/>
          </a:xfrm>
        </p:spPr>
        <p:txBody>
          <a:bodyPr>
            <a:normAutofit fontScale="85000" lnSpcReduction="20000"/>
          </a:bodyPr>
          <a:lstStyle/>
          <a:p>
            <a:pPr algn="just">
              <a:buNone/>
            </a:pPr>
            <a:endParaRPr lang="en-US" dirty="0"/>
          </a:p>
          <a:p>
            <a:pPr>
              <a:buNone/>
            </a:pPr>
            <a:r>
              <a:rPr lang="en-US" dirty="0"/>
              <a:t> - four synchronous power grids are interconnected asynchronously across the United States, Canada and Mexico, including the eastern and western, together with the Texas and Quebec interconnections</a:t>
            </a:r>
          </a:p>
          <a:p>
            <a:pPr>
              <a:buNone/>
            </a:pPr>
            <a:r>
              <a:rPr lang="en-US" dirty="0"/>
              <a:t>- The Eastern interconnection is interconnected to the Western interconnection through six HVDC lines, to the Texas interconnection through two HVDC lines, to the Quebec interconnection through four HVDC lines, and one variable frequency transformer (VFT).</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Latin America</a:t>
            </a:r>
            <a:br>
              <a:rPr lang="en-US" dirty="0"/>
            </a:br>
            <a:endParaRPr lang="en-US" dirty="0"/>
          </a:p>
        </p:txBody>
      </p:sp>
      <p:sp>
        <p:nvSpPr>
          <p:cNvPr id="3" name="عنصر نائب للمحتوى 2"/>
          <p:cNvSpPr>
            <a:spLocks noGrp="1"/>
          </p:cNvSpPr>
          <p:nvPr>
            <p:ph idx="1"/>
          </p:nvPr>
        </p:nvSpPr>
        <p:spPr/>
        <p:txBody>
          <a:bodyPr>
            <a:normAutofit fontScale="77500" lnSpcReduction="20000"/>
          </a:bodyPr>
          <a:lstStyle/>
          <a:p>
            <a:pPr algn="just"/>
            <a:r>
              <a:rPr lang="en-US" dirty="0"/>
              <a:t>has created three main regions for the grid interconnection, which include the  Southern Cone (MERCOSUR, excluding Venezuela), the Andean Community (CAN), and Central America (SIEPAC).</a:t>
            </a:r>
          </a:p>
          <a:p>
            <a:pPr algn="just"/>
            <a:r>
              <a:rPr lang="en-US" dirty="0"/>
              <a:t> The interconnection between Colombia and Panama is expected to start soon having 450 kV and power transmission capacity of 600 MW </a:t>
            </a:r>
          </a:p>
          <a:p>
            <a:pPr algn="just"/>
            <a:r>
              <a:rPr lang="en-US" dirty="0"/>
              <a:t>Moreover, Colombia and Ecuador share four transmission lines with a maximum export capacity of 535 MW . </a:t>
            </a:r>
          </a:p>
          <a:p>
            <a:pPr algn="just"/>
            <a:r>
              <a:rPr lang="en-US" dirty="0"/>
              <a:t>Many more cross-border interconnections are expected in these regions, for example, Colombia plans a new MTDC interconnection project (Guajira-</a:t>
            </a:r>
            <a:r>
              <a:rPr lang="en-US" dirty="0" err="1"/>
              <a:t>Cerromatoso</a:t>
            </a:r>
            <a:r>
              <a:rPr lang="en-US" dirty="0"/>
              <a:t>-Panama) in order to export energy.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Africa</a:t>
            </a:r>
          </a:p>
        </p:txBody>
      </p:sp>
      <p:sp>
        <p:nvSpPr>
          <p:cNvPr id="3" name="عنصر نائب للمحتوى 2"/>
          <p:cNvSpPr>
            <a:spLocks noGrp="1"/>
          </p:cNvSpPr>
          <p:nvPr>
            <p:ph idx="1"/>
          </p:nvPr>
        </p:nvSpPr>
        <p:spPr>
          <a:xfrm>
            <a:off x="457200" y="1447800"/>
            <a:ext cx="8229600" cy="4678363"/>
          </a:xfrm>
        </p:spPr>
        <p:txBody>
          <a:bodyPr>
            <a:normAutofit fontScale="70000" lnSpcReduction="20000"/>
          </a:bodyPr>
          <a:lstStyle/>
          <a:p>
            <a:r>
              <a:rPr lang="en-US" dirty="0"/>
              <a:t>The Africa Clean Energy Corridor (ACEC) initiative, taken up by the International Renewable Energy Agency (IRENA) and recognized by Ministers from the Eastern Africa Power Pool (EAPP) countries and the Southern African Power Pool (SAPP) at the fourth IRENA Assembly in 2014. The initiative enhanced deployment in cross-border interconnection and trade of renewable power in a continuous network from Egypt to South Africa. </a:t>
            </a:r>
          </a:p>
          <a:p>
            <a:r>
              <a:rPr lang="en-US" dirty="0"/>
              <a:t> In Eastern and Southern Africa, 80% of electricity is generated from fossil fuels (natural gas, oil, or coal).  It is expected that by 2030, 50% of electricity in Eastern and Southern Africa could come from clean and cost-effective renewable . </a:t>
            </a:r>
          </a:p>
          <a:p>
            <a:r>
              <a:rPr lang="en-US" dirty="0"/>
              <a:t> It is proposed that a submarine cable in Africa include the East Africa–West Africa Channel and Africa–European Interconnected Channel. The total length is 4000 km, while the total capacity is 50 GW.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lstStyle/>
          <a:p>
            <a:pPr algn="l"/>
            <a:r>
              <a:rPr lang="en-US" dirty="0"/>
              <a:t>Europe</a:t>
            </a:r>
          </a:p>
        </p:txBody>
      </p:sp>
      <p:sp>
        <p:nvSpPr>
          <p:cNvPr id="3" name="عنصر نائب للمحتوى 2"/>
          <p:cNvSpPr>
            <a:spLocks noGrp="1"/>
          </p:cNvSpPr>
          <p:nvPr>
            <p:ph idx="1"/>
          </p:nvPr>
        </p:nvSpPr>
        <p:spPr>
          <a:xfrm>
            <a:off x="457200" y="1219200"/>
            <a:ext cx="8229600" cy="5334000"/>
          </a:xfrm>
        </p:spPr>
        <p:txBody>
          <a:bodyPr>
            <a:normAutofit fontScale="77500" lnSpcReduction="20000"/>
          </a:bodyPr>
          <a:lstStyle/>
          <a:p>
            <a:pPr algn="just"/>
            <a:r>
              <a:rPr lang="en-US" dirty="0"/>
              <a:t>In Western Europe, the installed capacity of synchronous power grids attains 690 GW expanded over nearly 4.5 million km2 of area. </a:t>
            </a:r>
          </a:p>
          <a:p>
            <a:pPr algn="just"/>
            <a:r>
              <a:rPr lang="en-US" dirty="0">
                <a:solidFill>
                  <a:srgbClr val="FF0000"/>
                </a:solidFill>
              </a:rPr>
              <a:t>To fulfill the mission of clean energy development, European countries try to establish a “Europe Mediterranean-Middle East” super-power grid by 2050. This will interconnect renewable energy power generation bases in the Middle East, North Africa, and areas along the North Sea coast in Europe .</a:t>
            </a:r>
          </a:p>
          <a:p>
            <a:pPr algn="just"/>
            <a:r>
              <a:rPr lang="en-US" dirty="0">
                <a:solidFill>
                  <a:srgbClr val="FF0000"/>
                </a:solidFill>
              </a:rPr>
              <a:t> </a:t>
            </a:r>
            <a:r>
              <a:rPr lang="en-US" dirty="0">
                <a:solidFill>
                  <a:srgbClr val="00B0F0"/>
                </a:solidFill>
              </a:rPr>
              <a:t>The International Energy Agency estimated that the potential from concentrated solar power technology alone </a:t>
            </a:r>
            <a:r>
              <a:rPr lang="en-US" dirty="0"/>
              <a:t>in the Middle East and North Africa </a:t>
            </a:r>
            <a:r>
              <a:rPr lang="en-US" dirty="0">
                <a:solidFill>
                  <a:srgbClr val="00B0F0"/>
                </a:solidFill>
              </a:rPr>
              <a:t>could amount to 100 times the electricity demand of North Africa, the Middle East and Europe </a:t>
            </a:r>
            <a:r>
              <a:rPr lang="en-US" i="1" dirty="0">
                <a:solidFill>
                  <a:srgbClr val="00B0F0"/>
                </a:solidFill>
              </a:rPr>
              <a:t>combined.  </a:t>
            </a:r>
            <a:endParaRPr lang="en-US" dirty="0">
              <a:solidFill>
                <a:srgbClr val="00B0F0"/>
              </a:solidFill>
            </a:endParaRPr>
          </a:p>
          <a:p>
            <a:endParaRPr lang="en-US" dirty="0">
              <a:solidFill>
                <a:srgbClr val="0070C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Europe</a:t>
            </a:r>
          </a:p>
        </p:txBody>
      </p:sp>
      <p:pic>
        <p:nvPicPr>
          <p:cNvPr id="5122" name="Picture 2"/>
          <p:cNvPicPr>
            <a:picLocks noGrp="1" noChangeAspect="1" noChangeArrowheads="1"/>
          </p:cNvPicPr>
          <p:nvPr>
            <p:ph idx="1"/>
          </p:nvPr>
        </p:nvPicPr>
        <p:blipFill>
          <a:blip r:embed="rId2"/>
          <a:srcRect/>
          <a:stretch>
            <a:fillRect/>
          </a:stretch>
        </p:blipFill>
        <p:spPr bwMode="auto">
          <a:xfrm>
            <a:off x="838200" y="1295400"/>
            <a:ext cx="7162800" cy="51054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Northeast Asia</a:t>
            </a:r>
            <a:br>
              <a:rPr lang="en-US" dirty="0"/>
            </a:br>
            <a:endParaRPr lang="en-US" dirty="0"/>
          </a:p>
        </p:txBody>
      </p:sp>
      <p:sp>
        <p:nvSpPr>
          <p:cNvPr id="3" name="عنصر نائب للمحتوى 2"/>
          <p:cNvSpPr>
            <a:spLocks noGrp="1"/>
          </p:cNvSpPr>
          <p:nvPr>
            <p:ph idx="1"/>
          </p:nvPr>
        </p:nvSpPr>
        <p:spPr/>
        <p:txBody>
          <a:bodyPr>
            <a:normAutofit/>
          </a:bodyPr>
          <a:lstStyle/>
          <a:p>
            <a:r>
              <a:rPr lang="en-US" dirty="0"/>
              <a:t>The countries of Northeast Asia (NEA) were previously poorly connected, have started to explore the possibility of constructing interstate electric ties (ISET) and interstate grids (ISG). </a:t>
            </a:r>
          </a:p>
          <a:p>
            <a:r>
              <a:rPr lang="en-US" dirty="0"/>
              <a:t>Northeast Asia power grid consists of synchronized power grids in each country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Northeast Asia</a:t>
            </a:r>
          </a:p>
        </p:txBody>
      </p:sp>
      <p:pic>
        <p:nvPicPr>
          <p:cNvPr id="6146" name="Picture 2"/>
          <p:cNvPicPr>
            <a:picLocks noGrp="1" noChangeAspect="1" noChangeArrowheads="1"/>
          </p:cNvPicPr>
          <p:nvPr>
            <p:ph idx="1"/>
          </p:nvPr>
        </p:nvPicPr>
        <p:blipFill>
          <a:blip r:embed="rId2"/>
          <a:srcRect/>
          <a:stretch>
            <a:fillRect/>
          </a:stretch>
        </p:blipFill>
        <p:spPr bwMode="auto">
          <a:xfrm>
            <a:off x="304800" y="2043906"/>
            <a:ext cx="8286750" cy="4509294"/>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696200" cy="1219200"/>
          </a:xfrm>
        </p:spPr>
        <p:txBody>
          <a:bodyPr>
            <a:noAutofit/>
          </a:bodyPr>
          <a:lstStyle/>
          <a:p>
            <a:pPr algn="l"/>
            <a:r>
              <a:rPr lang="en-US" sz="3600" dirty="0"/>
              <a:t>power system network interconnections and power flow controllers.</a:t>
            </a:r>
          </a:p>
        </p:txBody>
      </p:sp>
      <p:pic>
        <p:nvPicPr>
          <p:cNvPr id="7171" name="Picture 3"/>
          <p:cNvPicPr>
            <a:picLocks noGrp="1" noChangeAspect="1" noChangeArrowheads="1"/>
          </p:cNvPicPr>
          <p:nvPr>
            <p:ph idx="1"/>
          </p:nvPr>
        </p:nvPicPr>
        <p:blipFill>
          <a:blip r:embed="rId2"/>
          <a:srcRect/>
          <a:stretch>
            <a:fillRect/>
          </a:stretch>
        </p:blipFill>
        <p:spPr bwMode="auto">
          <a:xfrm>
            <a:off x="838200" y="1977230"/>
            <a:ext cx="7239000" cy="4423569"/>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a:r>
              <a:rPr lang="en-US" sz="3600" dirty="0"/>
              <a:t>Comparative analysis of various grid interconnection technologies</a:t>
            </a:r>
          </a:p>
        </p:txBody>
      </p:sp>
      <p:pic>
        <p:nvPicPr>
          <p:cNvPr id="8194" name="Picture 2"/>
          <p:cNvPicPr>
            <a:picLocks noGrp="1" noChangeAspect="1" noChangeArrowheads="1"/>
          </p:cNvPicPr>
          <p:nvPr>
            <p:ph idx="1"/>
          </p:nvPr>
        </p:nvPicPr>
        <p:blipFill>
          <a:blip r:embed="rId2"/>
          <a:srcRect/>
          <a:stretch>
            <a:fillRect/>
          </a:stretch>
        </p:blipFill>
        <p:spPr bwMode="auto">
          <a:xfrm>
            <a:off x="457200" y="1600200"/>
            <a:ext cx="8229600" cy="4168201"/>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Case study: Danish power sector</a:t>
            </a:r>
          </a:p>
        </p:txBody>
      </p:sp>
      <p:sp>
        <p:nvSpPr>
          <p:cNvPr id="3" name="عنصر نائب للمحتوى 2"/>
          <p:cNvSpPr>
            <a:spLocks noGrp="1"/>
          </p:cNvSpPr>
          <p:nvPr>
            <p:ph idx="1"/>
          </p:nvPr>
        </p:nvSpPr>
        <p:spPr/>
        <p:txBody>
          <a:bodyPr>
            <a:normAutofit/>
          </a:bodyPr>
          <a:lstStyle/>
          <a:p>
            <a:r>
              <a:rPr lang="en-US" dirty="0"/>
              <a:t>In 2020, 50% of the electricity consumed by the Danish power sector came from variable renewable energy (VRE) sources, making it the country with the highest VRE share in its power system.</a:t>
            </a:r>
          </a:p>
          <a:p>
            <a:r>
              <a:rPr lang="en-US" dirty="0"/>
              <a:t> During some days, VRE production even exceeded demand, and as a result the power system ran on 100% VRE while the rest was exported.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stretch>
            <a:fillRect/>
          </a:stretch>
        </p:blipFill>
        <p:spPr bwMode="auto">
          <a:xfrm>
            <a:off x="457200" y="2294951"/>
            <a:ext cx="8229600" cy="322853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20000"/>
          </a:bodyPr>
          <a:lstStyle/>
          <a:p>
            <a:r>
              <a:rPr lang="en-US" dirty="0"/>
              <a:t> In 2017, wind contributed close to 44% of the total Danish electricity consumption while solar photovoltaic panels (PV) contributed with about 2%. Furthermore, wind generation exceeds demand in 5% of hours over the year.</a:t>
            </a:r>
          </a:p>
          <a:p>
            <a:r>
              <a:rPr lang="en-US" dirty="0"/>
              <a:t>About 5 GW of wind power capacity and 900 MW of solar power capacity are presently installed in Denmark, with a demand peak load at about 6.5 GW and a total yearly electricity consumption of approximately 33.5 </a:t>
            </a:r>
            <a:r>
              <a:rPr lang="en-US" dirty="0" err="1"/>
              <a:t>TWh</a:t>
            </a:r>
            <a:r>
              <a:rPr lang="en-US"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20000"/>
          </a:bodyPr>
          <a:lstStyle/>
          <a:p>
            <a:r>
              <a:rPr lang="en-US" dirty="0"/>
              <a:t>Wind power capacity is divided in close to 4 GW onshore and 1 GW offshore installations. The fossil based thermal generation capacity is declining and amounts today to about 4 GW of large central power stations and 2.3 GW of small scale (local) units. In practice, all thermal plants are combined heat and power plants (CHP). The heat is delivered to district heating systems, which distribute the heat to consumers.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a:t>
            </a:r>
          </a:p>
        </p:txBody>
      </p:sp>
      <p:sp>
        <p:nvSpPr>
          <p:cNvPr id="3" name="عنصر نائب للمحتوى 2"/>
          <p:cNvSpPr>
            <a:spLocks noGrp="1"/>
          </p:cNvSpPr>
          <p:nvPr>
            <p:ph idx="1"/>
          </p:nvPr>
        </p:nvSpPr>
        <p:spPr/>
        <p:txBody>
          <a:bodyPr>
            <a:normAutofit/>
          </a:bodyPr>
          <a:lstStyle/>
          <a:p>
            <a:pPr>
              <a:buNone/>
            </a:pPr>
            <a:r>
              <a:rPr lang="en-US" dirty="0"/>
              <a:t>1. Denmark is one of the countries in Europe with the strongest power system interconnections. The total capacity of interconnectors to Norway, Sweden and Germany amounts to about 6,000 MW. </a:t>
            </a:r>
          </a:p>
          <a:p>
            <a:pPr>
              <a:buNone/>
            </a:pPr>
            <a:r>
              <a:rPr lang="en-US"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Cont.</a:t>
            </a:r>
          </a:p>
        </p:txBody>
      </p:sp>
      <p:sp>
        <p:nvSpPr>
          <p:cNvPr id="3" name="عنصر نائب للمحتوى 2"/>
          <p:cNvSpPr>
            <a:spLocks noGrp="1"/>
          </p:cNvSpPr>
          <p:nvPr>
            <p:ph idx="1"/>
          </p:nvPr>
        </p:nvSpPr>
        <p:spPr/>
        <p:txBody>
          <a:bodyPr/>
          <a:lstStyle/>
          <a:p>
            <a:pPr>
              <a:buNone/>
            </a:pPr>
            <a:r>
              <a:rPr lang="en-US" dirty="0"/>
              <a:t>2. by a well designed market structure that provide the necessary economic incentives. The power market allows for prices to correctly signal the need for flexibility and therefore rewards power plants that can take advantage of increased flexibility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Cont.</a:t>
            </a:r>
          </a:p>
        </p:txBody>
      </p:sp>
      <p:pic>
        <p:nvPicPr>
          <p:cNvPr id="10242" name="Picture 2"/>
          <p:cNvPicPr>
            <a:picLocks noGrp="1" noChangeAspect="1" noChangeArrowheads="1"/>
          </p:cNvPicPr>
          <p:nvPr>
            <p:ph idx="1"/>
          </p:nvPr>
        </p:nvPicPr>
        <p:blipFill>
          <a:blip r:embed="rId2"/>
          <a:stretch>
            <a:fillRect/>
          </a:stretch>
        </p:blipFill>
        <p:spPr bwMode="auto">
          <a:xfrm>
            <a:off x="457200" y="1752600"/>
            <a:ext cx="8229600" cy="48768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304800"/>
            <a:ext cx="8229600" cy="1600200"/>
          </a:xfrm>
        </p:spPr>
        <p:txBody>
          <a:bodyPr>
            <a:noAutofit/>
          </a:bodyPr>
          <a:lstStyle/>
          <a:p>
            <a:r>
              <a:rPr lang="en-US" sz="2400" dirty="0"/>
              <a:t>Present Danish power system, Installed generation capacities, and capacity of interconnectors to neighboring countries (Germany towards south, Norway towards North and Sweden towards East). </a:t>
            </a:r>
          </a:p>
        </p:txBody>
      </p:sp>
      <p:pic>
        <p:nvPicPr>
          <p:cNvPr id="11266" name="Picture 2"/>
          <p:cNvPicPr>
            <a:picLocks noGrp="1" noChangeAspect="1" noChangeArrowheads="1"/>
          </p:cNvPicPr>
          <p:nvPr>
            <p:ph idx="1"/>
          </p:nvPr>
        </p:nvPicPr>
        <p:blipFill>
          <a:blip r:embed="rId2"/>
          <a:srcRect/>
          <a:stretch>
            <a:fillRect/>
          </a:stretch>
        </p:blipFill>
        <p:spPr bwMode="auto">
          <a:xfrm>
            <a:off x="990600" y="2133600"/>
            <a:ext cx="6857999" cy="3992563"/>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Cont.</a:t>
            </a:r>
          </a:p>
        </p:txBody>
      </p:sp>
      <p:sp>
        <p:nvSpPr>
          <p:cNvPr id="3" name="عنصر نائب للمحتوى 2"/>
          <p:cNvSpPr>
            <a:spLocks noGrp="1"/>
          </p:cNvSpPr>
          <p:nvPr>
            <p:ph idx="1"/>
          </p:nvPr>
        </p:nvSpPr>
        <p:spPr/>
        <p:txBody>
          <a:bodyPr>
            <a:normAutofit/>
          </a:bodyPr>
          <a:lstStyle/>
          <a:p>
            <a:r>
              <a:rPr lang="en-US" dirty="0"/>
              <a:t>Flexible thermal power plants: The role of CHP plants changed from base load to key source of flexibility .</a:t>
            </a:r>
          </a:p>
          <a:p>
            <a:pPr>
              <a:buNone/>
            </a:pPr>
            <a:endParaRPr lang="en-US" dirty="0"/>
          </a:p>
          <a:p>
            <a:r>
              <a:rPr lang="en-US" dirty="0"/>
              <a:t> Besides the production and transmission side, the operation of the Danish power system also underwent a transition so that by 2017 central thermal power plants were no longer required to run</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Cont.</a:t>
            </a:r>
          </a:p>
        </p:txBody>
      </p:sp>
      <p:sp>
        <p:nvSpPr>
          <p:cNvPr id="3" name="عنصر نائب للمحتوى 2"/>
          <p:cNvSpPr>
            <a:spLocks noGrp="1"/>
          </p:cNvSpPr>
          <p:nvPr>
            <p:ph idx="1"/>
          </p:nvPr>
        </p:nvSpPr>
        <p:spPr/>
        <p:txBody>
          <a:bodyPr>
            <a:normAutofit fontScale="70000" lnSpcReduction="20000"/>
          </a:bodyPr>
          <a:lstStyle/>
          <a:p>
            <a:r>
              <a:rPr lang="en-US" dirty="0"/>
              <a:t> Market experiencing negative electricity prices in situations on periods of excess supply of power production from wind turbines and CHP units. In normal operation, any excess supply was exported to Norway, Sweden and/or Germany, but in some cases, limitations of usage of interconnector capacity or same time excess supply of wind power production in Germany led to situations with prices below zero. </a:t>
            </a:r>
          </a:p>
          <a:p>
            <a:pPr>
              <a:buNone/>
            </a:pPr>
            <a:endParaRPr lang="en-US" dirty="0"/>
          </a:p>
          <a:p>
            <a:r>
              <a:rPr lang="en-US" dirty="0"/>
              <a:t> </a:t>
            </a:r>
            <a:r>
              <a:rPr lang="en-US" b="1" dirty="0"/>
              <a:t>2016-2020 (VRE shares 44-50%) and beyond 50%: focus has shifted towards increased sector coupling and demand-side flexibility. </a:t>
            </a:r>
            <a:r>
              <a:rPr lang="en-US" dirty="0"/>
              <a:t>Demand-side flexibility started to be promoted through for example aggregators to actively participate in the balancing of the system as part of a transition from passive to active consumers.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Flexibility Options Cont.</a:t>
            </a:r>
          </a:p>
        </p:txBody>
      </p:sp>
      <p:sp>
        <p:nvSpPr>
          <p:cNvPr id="3" name="عنصر نائب للمحتوى 2"/>
          <p:cNvSpPr>
            <a:spLocks noGrp="1"/>
          </p:cNvSpPr>
          <p:nvPr>
            <p:ph idx="1"/>
          </p:nvPr>
        </p:nvSpPr>
        <p:spPr/>
        <p:txBody>
          <a:bodyPr>
            <a:normAutofit/>
          </a:bodyPr>
          <a:lstStyle/>
          <a:p>
            <a:pPr>
              <a:buNone/>
            </a:pPr>
            <a:r>
              <a:rPr lang="en-US" dirty="0"/>
              <a:t>The negative prices on the market created incentives to terminate or at least reduce production when there was no value of electricity. This led to investments in flexibility measures on the demand side, especially driving the market for electric boilers in district heating systems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Congestion in interconnected grids</a:t>
            </a:r>
          </a:p>
        </p:txBody>
      </p:sp>
      <p:sp>
        <p:nvSpPr>
          <p:cNvPr id="3" name="عنصر نائب للمحتوى 2"/>
          <p:cNvSpPr>
            <a:spLocks noGrp="1"/>
          </p:cNvSpPr>
          <p:nvPr>
            <p:ph idx="1"/>
          </p:nvPr>
        </p:nvSpPr>
        <p:spPr/>
        <p:txBody>
          <a:bodyPr>
            <a:normAutofit fontScale="85000" lnSpcReduction="20000"/>
          </a:bodyPr>
          <a:lstStyle/>
          <a:p>
            <a:r>
              <a:rPr lang="en-US" dirty="0"/>
              <a:t>Congestion is one of the main problems that can limit the RES trading over interconnected systems.</a:t>
            </a:r>
          </a:p>
          <a:p>
            <a:endParaRPr lang="en-US" dirty="0"/>
          </a:p>
          <a:p>
            <a:r>
              <a:rPr lang="en-US" dirty="0"/>
              <a:t> Global interconnected system ideally constructed in a way that all possible structural congestions are avoided.</a:t>
            </a:r>
          </a:p>
          <a:p>
            <a:endParaRPr lang="en-US" dirty="0"/>
          </a:p>
          <a:p>
            <a:endParaRPr lang="en-US" dirty="0"/>
          </a:p>
          <a:p>
            <a:r>
              <a:rPr lang="en-US" dirty="0"/>
              <a:t> It was discovered that around 72 % In EU interconnected systems of all congestion cases were caused by internal network bottlenecks, </a:t>
            </a:r>
          </a:p>
          <a:p>
            <a:endParaRPr lang="en-US" dirty="0"/>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dirty="0"/>
              <a:t>Congestion in Europe grid</a:t>
            </a:r>
          </a:p>
        </p:txBody>
      </p:sp>
      <p:sp>
        <p:nvSpPr>
          <p:cNvPr id="3" name="عنصر نائب للمحتوى 2"/>
          <p:cNvSpPr>
            <a:spLocks noGrp="1"/>
          </p:cNvSpPr>
          <p:nvPr>
            <p:ph idx="1"/>
          </p:nvPr>
        </p:nvSpPr>
        <p:spPr>
          <a:xfrm>
            <a:off x="457200" y="1646236"/>
            <a:ext cx="8686800" cy="4906963"/>
          </a:xfrm>
        </p:spPr>
        <p:txBody>
          <a:bodyPr>
            <a:normAutofit fontScale="92500" lnSpcReduction="20000"/>
          </a:bodyPr>
          <a:lstStyle/>
          <a:p>
            <a:r>
              <a:rPr lang="en-US" dirty="0"/>
              <a:t>In 2002, the European Council set its first electricity capacity interconnection target at 10% for 2020. In May 2014, the European Commission suggested that the interconnection target should be extended to 15% by 2030.</a:t>
            </a:r>
          </a:p>
          <a:p>
            <a:r>
              <a:rPr lang="en-US" dirty="0"/>
              <a:t>To allow competition between different electricity production capacities European transmission system should be ideally constructed in a way that all possible structural congestions are avoided. meaning that wholesale price differences would be minimized or reduced to zero.</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dirty="0"/>
              <a:t>creating a large financial income for TSOs due to congestion rents (annual sum of congestion rents in Europe was around 2000 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Spain-France interconnected  line </a:t>
            </a:r>
          </a:p>
        </p:txBody>
      </p:sp>
      <p:pic>
        <p:nvPicPr>
          <p:cNvPr id="12290" name="Picture 2"/>
          <p:cNvPicPr>
            <a:picLocks noGrp="1" noChangeAspect="1" noChangeArrowheads="1"/>
          </p:cNvPicPr>
          <p:nvPr>
            <p:ph idx="1"/>
          </p:nvPr>
        </p:nvPicPr>
        <p:blipFill>
          <a:blip r:embed="rId2"/>
          <a:srcRect/>
          <a:stretch>
            <a:fillRect/>
          </a:stretch>
        </p:blipFill>
        <p:spPr bwMode="auto">
          <a:xfrm>
            <a:off x="1128180" y="1646238"/>
            <a:ext cx="6887640" cy="4525962"/>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13314" name="Picture 2"/>
          <p:cNvPicPr>
            <a:picLocks noGrp="1" noChangeAspect="1" noChangeArrowheads="1"/>
          </p:cNvPicPr>
          <p:nvPr>
            <p:ph idx="1"/>
          </p:nvPr>
        </p:nvPicPr>
        <p:blipFill>
          <a:blip r:embed="rId2"/>
          <a:srcRect/>
          <a:stretch>
            <a:fillRect/>
          </a:stretch>
        </p:blipFill>
        <p:spPr bwMode="auto">
          <a:xfrm>
            <a:off x="838201" y="1785144"/>
            <a:ext cx="7620000" cy="424815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14338" name="Picture 2"/>
          <p:cNvPicPr>
            <a:picLocks noGrp="1" noChangeAspect="1" noChangeArrowheads="1"/>
          </p:cNvPicPr>
          <p:nvPr>
            <p:ph idx="1"/>
          </p:nvPr>
        </p:nvPicPr>
        <p:blipFill>
          <a:blip r:embed="rId2"/>
          <a:srcRect/>
          <a:stretch>
            <a:fillRect/>
          </a:stretch>
        </p:blipFill>
        <p:spPr bwMode="auto">
          <a:xfrm>
            <a:off x="762000" y="1676400"/>
            <a:ext cx="8077200" cy="48006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en-US" dirty="0"/>
              <a:t>This change in the Spanish net balance trend can be related to two main factors: </a:t>
            </a:r>
          </a:p>
          <a:p>
            <a:endParaRPr lang="en-US" dirty="0"/>
          </a:p>
          <a:p>
            <a:r>
              <a:rPr lang="en-US" dirty="0"/>
              <a:t>The growth of Spanish demand due to the improvement in economic activity</a:t>
            </a:r>
          </a:p>
          <a:p>
            <a:pPr>
              <a:buNone/>
            </a:pPr>
            <a:endParaRPr lang="en-US" dirty="0"/>
          </a:p>
          <a:p>
            <a:r>
              <a:rPr lang="en-US" dirty="0"/>
              <a:t>The withdrawal of certain small, nuclear, coal-fired power plants.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3048000"/>
            <a:ext cx="8229600" cy="1143000"/>
          </a:xfrm>
        </p:spPr>
        <p:txBody>
          <a:bodyPr>
            <a:normAutofit fontScale="90000"/>
          </a:bodyPr>
          <a:lstStyle/>
          <a:p>
            <a:pPr algn="ctr"/>
            <a:r>
              <a:rPr lang="en-US" dirty="0"/>
              <a:t>The End </a:t>
            </a:r>
            <a:br>
              <a:rPr lang="en-US" dirty="0"/>
            </a:br>
            <a:r>
              <a:rPr lang="en-US" dirty="0"/>
              <a:t>Thank You For Listening </a:t>
            </a:r>
            <a:br>
              <a:rPr lang="en-US" dirty="0"/>
            </a:br>
            <a:r>
              <a:rPr lang="en-US" dirty="0"/>
              <a:t>Any Question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dirty="0"/>
              <a:t>References </a:t>
            </a:r>
          </a:p>
        </p:txBody>
      </p:sp>
      <p:sp>
        <p:nvSpPr>
          <p:cNvPr id="3" name="عنصر نائب للمحتوى 2"/>
          <p:cNvSpPr>
            <a:spLocks noGrp="1"/>
          </p:cNvSpPr>
          <p:nvPr>
            <p:ph idx="1"/>
          </p:nvPr>
        </p:nvSpPr>
        <p:spPr/>
        <p:txBody>
          <a:bodyPr>
            <a:normAutofit fontScale="92500" lnSpcReduction="10000"/>
          </a:bodyPr>
          <a:lstStyle/>
          <a:p>
            <a:pPr marL="514350" indent="-514350">
              <a:buAutoNum type="arabicPeriod"/>
            </a:pPr>
            <a:r>
              <a:rPr lang="en-US" dirty="0" err="1"/>
              <a:t>Alamri</a:t>
            </a:r>
            <a:r>
              <a:rPr lang="en-US" dirty="0"/>
              <a:t>, </a:t>
            </a:r>
            <a:r>
              <a:rPr lang="en-US" dirty="0" err="1"/>
              <a:t>Basem</a:t>
            </a:r>
            <a:r>
              <a:rPr lang="en-US" dirty="0"/>
              <a:t>, </a:t>
            </a:r>
            <a:r>
              <a:rPr lang="en-US" dirty="0" err="1"/>
              <a:t>Md</a:t>
            </a:r>
            <a:r>
              <a:rPr lang="en-US" dirty="0"/>
              <a:t> </a:t>
            </a:r>
            <a:r>
              <a:rPr lang="en-US" dirty="0" err="1"/>
              <a:t>Alamgir</a:t>
            </a:r>
            <a:r>
              <a:rPr lang="en-US" dirty="0"/>
              <a:t> </a:t>
            </a:r>
            <a:r>
              <a:rPr lang="en-US" dirty="0" err="1"/>
              <a:t>Hossain</a:t>
            </a:r>
            <a:r>
              <a:rPr lang="en-US" dirty="0"/>
              <a:t>, and MS </a:t>
            </a:r>
            <a:r>
              <a:rPr lang="en-US" dirty="0" err="1"/>
              <a:t>Jamil</a:t>
            </a:r>
            <a:r>
              <a:rPr lang="en-US" dirty="0"/>
              <a:t> </a:t>
            </a:r>
            <a:r>
              <a:rPr lang="en-US" dirty="0" err="1"/>
              <a:t>Asghar</a:t>
            </a:r>
            <a:r>
              <a:rPr lang="en-US" dirty="0"/>
              <a:t>. "Electric power network interconnection: A review on current status, future prospects and research direction." </a:t>
            </a:r>
            <a:r>
              <a:rPr lang="en-US" i="1" dirty="0"/>
              <a:t>Electronics</a:t>
            </a:r>
            <a:r>
              <a:rPr lang="en-US" dirty="0"/>
              <a:t> 10.17 (2021): 2179.‏</a:t>
            </a:r>
          </a:p>
          <a:p>
            <a:pPr marL="514350" indent="-514350">
              <a:buAutoNum type="arabicPeriod"/>
            </a:pPr>
            <a:r>
              <a:rPr lang="en-US" dirty="0"/>
              <a:t> </a:t>
            </a:r>
            <a:r>
              <a:rPr lang="en-US" dirty="0" err="1"/>
              <a:t>Amrr</a:t>
            </a:r>
            <a:r>
              <a:rPr lang="en-US" dirty="0"/>
              <a:t>, </a:t>
            </a:r>
            <a:r>
              <a:rPr lang="en-US" dirty="0" err="1"/>
              <a:t>Syed</a:t>
            </a:r>
            <a:r>
              <a:rPr lang="en-US" dirty="0"/>
              <a:t> Muhammad, et al. "A comprehensive review of power flow controllers in interconnected power system networks." </a:t>
            </a:r>
            <a:r>
              <a:rPr lang="en-US" i="1" dirty="0"/>
              <a:t>IEEE Access</a:t>
            </a:r>
            <a:r>
              <a:rPr lang="en-US" dirty="0"/>
              <a:t> 8 (2020): 18036-18063.‏</a:t>
            </a:r>
          </a:p>
          <a:p>
            <a:pPr marL="514350" indent="-514350">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References</a:t>
            </a:r>
          </a:p>
        </p:txBody>
      </p:sp>
      <p:sp>
        <p:nvSpPr>
          <p:cNvPr id="3" name="عنصر نائب للمحتوى 2"/>
          <p:cNvSpPr>
            <a:spLocks noGrp="1"/>
          </p:cNvSpPr>
          <p:nvPr>
            <p:ph idx="1"/>
          </p:nvPr>
        </p:nvSpPr>
        <p:spPr/>
        <p:txBody>
          <a:bodyPr/>
          <a:lstStyle/>
          <a:p>
            <a:pPr>
              <a:buNone/>
            </a:pPr>
            <a:r>
              <a:rPr lang="en-US" dirty="0"/>
              <a:t>3.  Model Analysis of Flexibility of the Danish Power System, May 2018.</a:t>
            </a:r>
          </a:p>
          <a:p>
            <a:pPr>
              <a:buNone/>
            </a:pPr>
            <a:r>
              <a:rPr lang="en-US" dirty="0"/>
              <a:t>4.  Development and Role of Flexibility in the Danish Power System Solutions for integrating 50% wind and solar, and potential, future solutions for the remaining 50% , 23 June 2021.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buNone/>
            </a:pPr>
            <a:r>
              <a:rPr lang="en-US" dirty="0"/>
              <a:t>5. </a:t>
            </a:r>
            <a:r>
              <a:rPr lang="en-US" dirty="0" err="1"/>
              <a:t>Roldan</a:t>
            </a:r>
            <a:r>
              <a:rPr lang="en-US" dirty="0"/>
              <a:t>-Fernandez, Juan Manuel, et al. "Cross-border energy exchange and renewable premiums: The case of the Iberian system." </a:t>
            </a:r>
            <a:r>
              <a:rPr lang="en-US" i="1" dirty="0"/>
              <a:t>Energies</a:t>
            </a:r>
            <a:r>
              <a:rPr lang="en-US" dirty="0"/>
              <a:t> 11.12 (2018): 3277.‏</a:t>
            </a:r>
          </a:p>
          <a:p>
            <a:r>
              <a:rPr lang="en-US" dirty="0"/>
              <a:t>6. </a:t>
            </a:r>
            <a:r>
              <a:rPr lang="en-US" i="1" dirty="0"/>
              <a:t>Electricity Interconnection Targets in the Energy Community Contracting Parties </a:t>
            </a:r>
            <a:r>
              <a:rPr lang="en-US" dirty="0"/>
              <a:t>Energy Community Secretariat, February 2021.</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2564</TotalTime>
  <Words>1706</Words>
  <Application>Microsoft Office PowerPoint</Application>
  <PresentationFormat>On-screen Show (4:3)</PresentationFormat>
  <Paragraphs>98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مسبوك</vt:lpstr>
      <vt:lpstr>Electricity Interconnection for Sustainable Renewable Energy ( case studies)</vt:lpstr>
      <vt:lpstr>Main outlines</vt:lpstr>
      <vt:lpstr>Global Energy Interconnection</vt:lpstr>
      <vt:lpstr>Global Energy Interconnection</vt:lpstr>
      <vt:lpstr>Global Energy Consumption</vt:lpstr>
      <vt:lpstr>Energy Consumption [2018]</vt:lpstr>
      <vt:lpstr>Worldwide Distribution of RE</vt:lpstr>
      <vt:lpstr>Benefits of global energy interconnection</vt:lpstr>
      <vt:lpstr>Global Large Power Interconnections</vt:lpstr>
      <vt:lpstr>North America: </vt:lpstr>
      <vt:lpstr>Latin America </vt:lpstr>
      <vt:lpstr>Africa</vt:lpstr>
      <vt:lpstr>Europe</vt:lpstr>
      <vt:lpstr>Europe</vt:lpstr>
      <vt:lpstr>Northeast Asia </vt:lpstr>
      <vt:lpstr>Northeast Asia</vt:lpstr>
      <vt:lpstr>power system network interconnections and power flow controllers.</vt:lpstr>
      <vt:lpstr>Comparative analysis of various grid interconnection technologies</vt:lpstr>
      <vt:lpstr>Case study: Danish power sector</vt:lpstr>
      <vt:lpstr>PowerPoint Presentation</vt:lpstr>
      <vt:lpstr>PowerPoint Presentation</vt:lpstr>
      <vt:lpstr>PowerPoint Presentation</vt:lpstr>
      <vt:lpstr>Flexibility Options </vt:lpstr>
      <vt:lpstr>Flexibility Options Cont.</vt:lpstr>
      <vt:lpstr>Flexibility Options Cont.</vt:lpstr>
      <vt:lpstr>Present Danish power system, Installed generation capacities, and capacity of interconnectors to neighboring countries (Germany towards south, Norway towards North and Sweden towards East). </vt:lpstr>
      <vt:lpstr>Flexibility Options Cont.</vt:lpstr>
      <vt:lpstr>Flexibility Options Cont.</vt:lpstr>
      <vt:lpstr>Flexibility Options Cont.</vt:lpstr>
      <vt:lpstr>Congestion in interconnected grids</vt:lpstr>
      <vt:lpstr>Congestion in Europe grid</vt:lpstr>
      <vt:lpstr>PowerPoint Presentation</vt:lpstr>
      <vt:lpstr>Spain-France interconnected  line </vt:lpstr>
      <vt:lpstr>PowerPoint Presentation</vt:lpstr>
      <vt:lpstr>PowerPoint Presentation</vt:lpstr>
      <vt:lpstr>PowerPoint Presentation</vt:lpstr>
      <vt:lpstr>The End  Thank You For Listening  Any Question ?</vt:lpstr>
      <vt:lpstr>References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electricity interconnection for sustainable renewable energy ( case studies)</dc:title>
  <dc:creator>ahmad</dc:creator>
  <cp:lastModifiedBy>Eng. Azzam Amara</cp:lastModifiedBy>
  <cp:revision>38</cp:revision>
  <dcterms:created xsi:type="dcterms:W3CDTF">2022-06-26T08:11:16Z</dcterms:created>
  <dcterms:modified xsi:type="dcterms:W3CDTF">2022-06-28T07:01:59Z</dcterms:modified>
</cp:coreProperties>
</file>